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9" r:id="rId1"/>
  </p:sldMasterIdLst>
  <p:sldIdLst>
    <p:sldId id="328" r:id="rId2"/>
    <p:sldId id="257" r:id="rId3"/>
    <p:sldId id="32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\Desktop\7&#104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&#1040;&#1076;&#1084;&#1080;&#1085;\Desktop\&#1057;&#1067;&#1053;&#1067;&#1055;&#1058;&#1040;&#1056;%20&#1041;&#1054;&#1049;&#1067;&#1053;&#1064;&#1040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\Desktop\7%20&#1040;%20&#1055;&#1240;&#1053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'[7А.xlsx]Лист1'!$A$1</c:f>
              <c:strCache>
                <c:ptCount val="1"/>
                <c:pt idx="0">
                  <c:v>ОҚУШЫ САНЫ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'[7А.xlsx]Лист1'!$B$1</c:f>
              <c:numCache>
                <c:formatCode>General</c:formatCode>
                <c:ptCount val="1"/>
                <c:pt idx="0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DB-4016-8E19-AAC9F1B3663A}"/>
            </c:ext>
          </c:extLst>
        </c:ser>
        <c:ser>
          <c:idx val="1"/>
          <c:order val="1"/>
          <c:tx>
            <c:strRef>
              <c:f>'[7А.xlsx]Лист1'!$A$2</c:f>
              <c:strCache>
                <c:ptCount val="1"/>
                <c:pt idx="0">
                  <c:v>ҮЗДІКТЕР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'[7А.xlsx]Лист1'!$B$2</c:f>
              <c:numCache>
                <c:formatCode>General</c:formatCode>
                <c:ptCount val="1"/>
                <c:pt idx="0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DB-4016-8E19-AAC9F1B3663A}"/>
            </c:ext>
          </c:extLst>
        </c:ser>
        <c:ser>
          <c:idx val="2"/>
          <c:order val="2"/>
          <c:tx>
            <c:strRef>
              <c:f>'[7А.xlsx]Лист1'!$A$3</c:f>
              <c:strCache>
                <c:ptCount val="1"/>
                <c:pt idx="0">
                  <c:v>ЕКПІНДІЛЕР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'[7А.xlsx]Лист1'!$B$3</c:f>
              <c:numCache>
                <c:formatCode>General</c:formatCode>
                <c:ptCount val="1"/>
                <c:pt idx="0">
                  <c:v>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DB-4016-8E19-AAC9F1B366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47234463"/>
        <c:axId val="2047234879"/>
      </c:barChart>
      <c:catAx>
        <c:axId val="204723446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47234879"/>
        <c:crosses val="autoZero"/>
        <c:auto val="1"/>
        <c:lblAlgn val="ctr"/>
        <c:lblOffset val="100"/>
        <c:noMultiLvlLbl val="0"/>
      </c:catAx>
      <c:valAx>
        <c:axId val="204723487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4723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7 А сыныбы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1D-4FFD-8366-F47EC31BCCCA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7 Б сыныбы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1D-4FFD-8366-F47EC31BCCCA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8 А сыныбы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Лист1!$B$4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1D-4FFD-8366-F47EC31BCCCA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8 Б сыныбы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Лист1!$B$5</c:f>
              <c:numCache>
                <c:formatCode>General</c:formatCode>
                <c:ptCount val="1"/>
                <c:pt idx="0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81D-4FFD-8366-F47EC31BCCCA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9 А сыныбы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Лист1!$B$6</c:f>
              <c:numCache>
                <c:formatCode>General</c:formatCode>
                <c:ptCount val="1"/>
                <c:pt idx="0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81D-4FFD-8366-F47EC31BCCCA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9 Б сыныбы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Лист1!$B$7</c:f>
              <c:numCache>
                <c:formatCode>General</c:formatCode>
                <c:ptCount val="1"/>
                <c:pt idx="0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81D-4FFD-8366-F47EC31BCCCA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9 В сыныбы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Лист1!$B$8</c:f>
              <c:numCache>
                <c:formatCode>General</c:formatCode>
                <c:ptCount val="1"/>
                <c:pt idx="0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81D-4FFD-8366-F47EC31BCCCA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10 А сыныбы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Лист1!$B$9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81D-4FFD-8366-F47EC31BCCCA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10 Б сыныбы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Лист1!$B$10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81D-4FFD-8366-F47EC31BCCCA}"/>
            </c:ext>
          </c:extLst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10 В сыныбы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Лист1!$B$11</c:f>
              <c:numCache>
                <c:formatCode>General</c:formatCode>
                <c:ptCount val="1"/>
                <c:pt idx="0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81D-4FFD-8366-F47EC31BCCCA}"/>
            </c:ext>
          </c:extLst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11 А сыныбы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Лист1!$B$12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81D-4FFD-8366-F47EC31BCCCA}"/>
            </c:ext>
          </c:extLst>
        </c:ser>
        <c:ser>
          <c:idx val="11"/>
          <c:order val="11"/>
          <c:tx>
            <c:strRef>
              <c:f>Лист1!$A$13</c:f>
              <c:strCache>
                <c:ptCount val="1"/>
                <c:pt idx="0">
                  <c:v>11 Б сыныбы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Лист1!$B$13</c:f>
              <c:numCache>
                <c:formatCode>General</c:formatCode>
                <c:ptCount val="1"/>
                <c:pt idx="0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81D-4FFD-8366-F47EC31BCCC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60280975"/>
        <c:axId val="960279311"/>
      </c:barChart>
      <c:catAx>
        <c:axId val="960280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60279311"/>
        <c:crosses val="autoZero"/>
        <c:auto val="1"/>
        <c:lblAlgn val="ctr"/>
        <c:lblOffset val="100"/>
        <c:noMultiLvlLbl val="0"/>
      </c:catAx>
      <c:valAx>
        <c:axId val="960279311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60280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181395412881407E-2"/>
          <c:y val="0.80322209697997626"/>
          <c:w val="0.9737811456111527"/>
          <c:h val="0.182327847116132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Лист1!$A$1:$A$13</c:f>
              <c:strCache>
                <c:ptCount val="13"/>
                <c:pt idx="0">
                  <c:v>ҚАЗАҚ ТІЛІ</c:v>
                </c:pt>
                <c:pt idx="1">
                  <c:v>ҚАЗАҚ ӘДЕБИЕТІ</c:v>
                </c:pt>
                <c:pt idx="2">
                  <c:v>ОРЫС ТІЛІ МЕН ӘДЕБИЕТІ</c:v>
                </c:pt>
                <c:pt idx="3">
                  <c:v>АҒЫЛШЫН ТІЛІ</c:v>
                </c:pt>
                <c:pt idx="4">
                  <c:v>ФИЗИКА</c:v>
                </c:pt>
                <c:pt idx="5">
                  <c:v>ХИМИЯ</c:v>
                </c:pt>
                <c:pt idx="6">
                  <c:v>БИОЛОГИЯ</c:v>
                </c:pt>
                <c:pt idx="7">
                  <c:v>АБАЙТАНУ</c:v>
                </c:pt>
                <c:pt idx="8">
                  <c:v>ГЕОГРАФИЯ</c:v>
                </c:pt>
                <c:pt idx="9">
                  <c:v>ИНФОРМАТИКА</c:v>
                </c:pt>
                <c:pt idx="10">
                  <c:v>ГЕОМЕТРИЯ</c:v>
                </c:pt>
                <c:pt idx="11">
                  <c:v>АЛГЕБРА</c:v>
                </c:pt>
                <c:pt idx="12">
                  <c:v>АЛГЕБРА ЖӘНЕ АНАЛИЗ БАСТАМАЛАРЫ</c:v>
                </c:pt>
              </c:strCache>
            </c:strRef>
          </c:cat>
          <c:val>
            <c:numRef>
              <c:f>Лист1!$B$1:$B$13</c:f>
              <c:numCache>
                <c:formatCode>0%</c:formatCode>
                <c:ptCount val="13"/>
                <c:pt idx="0">
                  <c:v>0.98</c:v>
                </c:pt>
                <c:pt idx="1">
                  <c:v>0.95</c:v>
                </c:pt>
                <c:pt idx="2">
                  <c:v>0.95</c:v>
                </c:pt>
                <c:pt idx="3">
                  <c:v>0.95</c:v>
                </c:pt>
                <c:pt idx="4">
                  <c:v>0.99</c:v>
                </c:pt>
                <c:pt idx="5">
                  <c:v>0.96</c:v>
                </c:pt>
                <c:pt idx="6">
                  <c:v>0.95</c:v>
                </c:pt>
                <c:pt idx="7">
                  <c:v>0.91</c:v>
                </c:pt>
                <c:pt idx="8">
                  <c:v>1</c:v>
                </c:pt>
                <c:pt idx="9">
                  <c:v>1</c:v>
                </c:pt>
                <c:pt idx="10">
                  <c:v>0.93</c:v>
                </c:pt>
                <c:pt idx="11">
                  <c:v>0.91</c:v>
                </c:pt>
                <c:pt idx="12">
                  <c:v>0.95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E9-442E-8424-BB9A8CD7599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48991071"/>
        <c:axId val="948980255"/>
        <c:axId val="0"/>
      </c:bar3DChart>
      <c:catAx>
        <c:axId val="948991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48980255"/>
        <c:crosses val="autoZero"/>
        <c:auto val="1"/>
        <c:lblAlgn val="ctr"/>
        <c:lblOffset val="100"/>
        <c:noMultiLvlLbl val="0"/>
      </c:catAx>
      <c:valAx>
        <c:axId val="948980255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489910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52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69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37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18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15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92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55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004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26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21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369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14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2F0062E-CEEE-4591-972B-60F4293D1549}"/>
              </a:ext>
            </a:extLst>
          </p:cNvPr>
          <p:cNvSpPr txBox="1"/>
          <p:nvPr/>
        </p:nvSpPr>
        <p:spPr>
          <a:xfrm>
            <a:off x="2945167" y="334677"/>
            <a:ext cx="60945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2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САПАСЫ</a:t>
            </a:r>
          </a:p>
          <a:p>
            <a:pPr algn="ctr" rtl="0">
              <a:defRPr sz="2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400" b="1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3F63C22-259A-4A91-8AAE-D7AB720A2F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7990975"/>
              </p:ext>
            </p:extLst>
          </p:nvPr>
        </p:nvGraphicFramePr>
        <p:xfrm>
          <a:off x="2148396" y="1242874"/>
          <a:ext cx="7981025" cy="4243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256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E960360A-8D5F-42D1-A3CA-7A08EBE21B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0037610"/>
              </p:ext>
            </p:extLst>
          </p:nvPr>
        </p:nvGraphicFramePr>
        <p:xfrm>
          <a:off x="867053" y="1074198"/>
          <a:ext cx="10457894" cy="527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BA40EBE-D40A-418B-B478-31EFB87E913A}"/>
              </a:ext>
            </a:extLst>
          </p:cNvPr>
          <p:cNvSpPr txBox="1"/>
          <p:nvPr/>
        </p:nvSpPr>
        <p:spPr>
          <a:xfrm>
            <a:off x="4163627" y="279633"/>
            <a:ext cx="5255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 БОЙЫНША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186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A40EBE-D40A-418B-B478-31EFB87E913A}"/>
              </a:ext>
            </a:extLst>
          </p:cNvPr>
          <p:cNvSpPr txBox="1"/>
          <p:nvPr/>
        </p:nvSpPr>
        <p:spPr>
          <a:xfrm>
            <a:off x="4838330" y="279633"/>
            <a:ext cx="5255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ПӘНДЕР БОЙЫНША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3679DEA4-AFE9-4EE7-B713-F5631EDD8D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3853549"/>
              </p:ext>
            </p:extLst>
          </p:nvPr>
        </p:nvGraphicFramePr>
        <p:xfrm>
          <a:off x="781234" y="1105296"/>
          <a:ext cx="10457895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089870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242</TotalTime>
  <Words>7</Words>
  <Application>Microsoft Office PowerPoint</Application>
  <PresentationFormat>Широкоэкранный</PresentationFormat>
  <Paragraphs>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Times New Roman</vt:lpstr>
      <vt:lpstr>Ретро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КӨКШЕТАУ ҚАЛАСЫ, (ҚАЗАҚ ТІЛІНДЕ ОҚЫТЫЛАТЫН) ДАРЫНДЫ БАЛАЛАРҒА АРНАЛҒАН №3 ОБЛЫСТЫҚ МАМАНДАНДЫРЫЛҒАН МЕКТЕП-ИНТЕРНАТЫ</dc:title>
  <dc:creator>Админ</dc:creator>
  <cp:lastModifiedBy>Админ</cp:lastModifiedBy>
  <cp:revision>12</cp:revision>
  <dcterms:created xsi:type="dcterms:W3CDTF">2021-10-29T03:09:26Z</dcterms:created>
  <dcterms:modified xsi:type="dcterms:W3CDTF">2022-01-25T14:19:53Z</dcterms:modified>
</cp:coreProperties>
</file>