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37" r:id="rId2"/>
    <p:sldId id="335" r:id="rId3"/>
    <p:sldId id="33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1790190" y="548640"/>
            <a:ext cx="861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жылындағы қорытынды аттестаттауға қатысушылар саны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8818EA-549D-1A07-1D87-FE4348D849B5}"/>
              </a:ext>
            </a:extLst>
          </p:cNvPr>
          <p:cNvSpPr txBox="1"/>
          <p:nvPr/>
        </p:nvSpPr>
        <p:spPr>
          <a:xfrm>
            <a:off x="483094" y="2305615"/>
            <a:ext cx="4550545" cy="3903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«А» сыныбы – 15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«Б» сыныбы – 19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«В» сыныбы – 16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саны – 50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 – 84% 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D314F4-B518-C55C-EEF6-EEF424FC11DC}"/>
              </a:ext>
            </a:extLst>
          </p:cNvPr>
          <p:cNvSpPr txBox="1"/>
          <p:nvPr/>
        </p:nvSpPr>
        <p:spPr>
          <a:xfrm>
            <a:off x="6272814" y="2305615"/>
            <a:ext cx="5108359" cy="3257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«А» сыныбы – 17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«Б» сыныбы – 13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саны – 30 оқушы</a:t>
            </a:r>
          </a:p>
          <a:p>
            <a:pPr>
              <a:lnSpc>
                <a:spcPct val="150000"/>
              </a:lnSpc>
            </a:pP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 – 88% 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195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1790190" y="548640"/>
            <a:ext cx="861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9-сынып білім алушыларының қорытынды аттестаттау нәтижесі (84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1D517FF4-1220-ACCF-DAE2-0887EC128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84796"/>
              </p:ext>
            </p:extLst>
          </p:nvPr>
        </p:nvGraphicFramePr>
        <p:xfrm>
          <a:off x="94695" y="1989174"/>
          <a:ext cx="1200261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143">
                  <a:extLst>
                    <a:ext uri="{9D8B030D-6E8A-4147-A177-3AD203B41FA5}">
                      <a16:colId xmlns:a16="http://schemas.microsoft.com/office/drawing/2014/main" val="2593668212"/>
                    </a:ext>
                  </a:extLst>
                </a:gridCol>
                <a:gridCol w="969823">
                  <a:extLst>
                    <a:ext uri="{9D8B030D-6E8A-4147-A177-3AD203B41FA5}">
                      <a16:colId xmlns:a16="http://schemas.microsoft.com/office/drawing/2014/main" val="2184115388"/>
                    </a:ext>
                  </a:extLst>
                </a:gridCol>
                <a:gridCol w="987952">
                  <a:extLst>
                    <a:ext uri="{9D8B030D-6E8A-4147-A177-3AD203B41FA5}">
                      <a16:colId xmlns:a16="http://schemas.microsoft.com/office/drawing/2014/main" val="1724085309"/>
                    </a:ext>
                  </a:extLst>
                </a:gridCol>
                <a:gridCol w="1093054">
                  <a:extLst>
                    <a:ext uri="{9D8B030D-6E8A-4147-A177-3AD203B41FA5}">
                      <a16:colId xmlns:a16="http://schemas.microsoft.com/office/drawing/2014/main" val="61513563"/>
                    </a:ext>
                  </a:extLst>
                </a:gridCol>
                <a:gridCol w="991614">
                  <a:extLst>
                    <a:ext uri="{9D8B030D-6E8A-4147-A177-3AD203B41FA5}">
                      <a16:colId xmlns:a16="http://schemas.microsoft.com/office/drawing/2014/main" val="4020367698"/>
                    </a:ext>
                  </a:extLst>
                </a:gridCol>
                <a:gridCol w="1015143">
                  <a:extLst>
                    <a:ext uri="{9D8B030D-6E8A-4147-A177-3AD203B41FA5}">
                      <a16:colId xmlns:a16="http://schemas.microsoft.com/office/drawing/2014/main" val="1656406512"/>
                    </a:ext>
                  </a:extLst>
                </a:gridCol>
                <a:gridCol w="1006079">
                  <a:extLst>
                    <a:ext uri="{9D8B030D-6E8A-4147-A177-3AD203B41FA5}">
                      <a16:colId xmlns:a16="http://schemas.microsoft.com/office/drawing/2014/main" val="1733833198"/>
                    </a:ext>
                  </a:extLst>
                </a:gridCol>
                <a:gridCol w="997015">
                  <a:extLst>
                    <a:ext uri="{9D8B030D-6E8A-4147-A177-3AD203B41FA5}">
                      <a16:colId xmlns:a16="http://schemas.microsoft.com/office/drawing/2014/main" val="3475696569"/>
                    </a:ext>
                  </a:extLst>
                </a:gridCol>
                <a:gridCol w="988277">
                  <a:extLst>
                    <a:ext uri="{9D8B030D-6E8A-4147-A177-3AD203B41FA5}">
                      <a16:colId xmlns:a16="http://schemas.microsoft.com/office/drawing/2014/main" val="224895952"/>
                    </a:ext>
                  </a:extLst>
                </a:gridCol>
                <a:gridCol w="969498">
                  <a:extLst>
                    <a:ext uri="{9D8B030D-6E8A-4147-A177-3AD203B41FA5}">
                      <a16:colId xmlns:a16="http://schemas.microsoft.com/office/drawing/2014/main" val="968141968"/>
                    </a:ext>
                  </a:extLst>
                </a:gridCol>
                <a:gridCol w="969824">
                  <a:extLst>
                    <a:ext uri="{9D8B030D-6E8A-4147-A177-3AD203B41FA5}">
                      <a16:colId xmlns:a16="http://schemas.microsoft.com/office/drawing/2014/main" val="411698573"/>
                    </a:ext>
                  </a:extLst>
                </a:gridCol>
                <a:gridCol w="999188">
                  <a:extLst>
                    <a:ext uri="{9D8B030D-6E8A-4147-A177-3AD203B41FA5}">
                      <a16:colId xmlns:a16="http://schemas.microsoft.com/office/drawing/2014/main" val="2612011060"/>
                    </a:ext>
                  </a:extLst>
                </a:gridCol>
              </a:tblGrid>
              <a:tr h="344472">
                <a:tc gridSpan="3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Қазақ тілі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Алгебра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Орыс тілі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Таңдау пәні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30871"/>
                  </a:ext>
                </a:extLst>
              </a:tr>
              <a:tr h="246534">
                <a:tc gridSpan="3">
                  <a:txBody>
                    <a:bodyPr/>
                    <a:lstStyle/>
                    <a:p>
                      <a:pPr algn="ctr"/>
                      <a:r>
                        <a:rPr lang="kk-KZ" sz="2600" dirty="0"/>
                        <a:t>100</a:t>
                      </a:r>
                      <a:r>
                        <a:rPr lang="ru-RU" sz="26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/>
                        <a:t>54%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86</a:t>
                      </a:r>
                      <a:r>
                        <a:rPr lang="ru-RU" sz="26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94</a:t>
                      </a:r>
                      <a:r>
                        <a:rPr lang="ru-RU" sz="26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273183"/>
                  </a:ext>
                </a:extLst>
              </a:tr>
              <a:tr h="413746">
                <a:tc>
                  <a:txBody>
                    <a:bodyPr/>
                    <a:lstStyle/>
                    <a:p>
                      <a:r>
                        <a:rPr lang="en-US" sz="2600" dirty="0"/>
                        <a:t>9</a:t>
                      </a:r>
                      <a:r>
                        <a:rPr lang="kk-KZ" sz="2600" dirty="0"/>
                        <a:t> «А»</a:t>
                      </a:r>
                    </a:p>
                    <a:p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«Б»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«В»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9 </a:t>
                      </a:r>
                      <a:r>
                        <a:rPr lang="kk-KZ" sz="2600" dirty="0"/>
                        <a:t>«А»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«Б»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«В»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9 </a:t>
                      </a:r>
                      <a:r>
                        <a:rPr lang="kk-KZ" sz="2600" dirty="0"/>
                        <a:t>«А»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«Б»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«В»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9 </a:t>
                      </a:r>
                      <a:r>
                        <a:rPr lang="kk-KZ" sz="2600" dirty="0"/>
                        <a:t>«А»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«Б»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600" dirty="0"/>
                        <a:t>9 «В»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392204"/>
                  </a:ext>
                </a:extLst>
              </a:tr>
              <a:tr h="2431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  <a:p>
                      <a:pPr algn="ctr"/>
                      <a:endParaRPr lang="ru-RU" sz="2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  <a:p>
                      <a:pPr algn="ctr"/>
                      <a:endParaRPr lang="ru-RU" sz="2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33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74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67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89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6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6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ru-RU" sz="2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%</a:t>
                      </a:r>
                      <a:endParaRPr kumimoji="0" lang="ru-RU" sz="2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036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69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1790190" y="548640"/>
            <a:ext cx="861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11-сынып білім алушыларының қорытынды аттестаттау нәтижесі (88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1D517FF4-1220-ACCF-DAE2-0887EC128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23329"/>
              </p:ext>
            </p:extLst>
          </p:nvPr>
        </p:nvGraphicFramePr>
        <p:xfrm>
          <a:off x="448322" y="1927031"/>
          <a:ext cx="1094172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402">
                  <a:extLst>
                    <a:ext uri="{9D8B030D-6E8A-4147-A177-3AD203B41FA5}">
                      <a16:colId xmlns:a16="http://schemas.microsoft.com/office/drawing/2014/main" val="2593668212"/>
                    </a:ext>
                  </a:extLst>
                </a:gridCol>
                <a:gridCol w="1083076">
                  <a:extLst>
                    <a:ext uri="{9D8B030D-6E8A-4147-A177-3AD203B41FA5}">
                      <a16:colId xmlns:a16="http://schemas.microsoft.com/office/drawing/2014/main" val="2184115388"/>
                    </a:ext>
                  </a:extLst>
                </a:gridCol>
                <a:gridCol w="1109708">
                  <a:extLst>
                    <a:ext uri="{9D8B030D-6E8A-4147-A177-3AD203B41FA5}">
                      <a16:colId xmlns:a16="http://schemas.microsoft.com/office/drawing/2014/main" val="61513563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4020367698"/>
                    </a:ext>
                  </a:extLst>
                </a:gridCol>
                <a:gridCol w="1100831">
                  <a:extLst>
                    <a:ext uri="{9D8B030D-6E8A-4147-A177-3AD203B41FA5}">
                      <a16:colId xmlns:a16="http://schemas.microsoft.com/office/drawing/2014/main" val="1733833198"/>
                    </a:ext>
                  </a:extLst>
                </a:gridCol>
                <a:gridCol w="1074198">
                  <a:extLst>
                    <a:ext uri="{9D8B030D-6E8A-4147-A177-3AD203B41FA5}">
                      <a16:colId xmlns:a16="http://schemas.microsoft.com/office/drawing/2014/main" val="3475696569"/>
                    </a:ext>
                  </a:extLst>
                </a:gridCol>
                <a:gridCol w="1145220">
                  <a:extLst>
                    <a:ext uri="{9D8B030D-6E8A-4147-A177-3AD203B41FA5}">
                      <a16:colId xmlns:a16="http://schemas.microsoft.com/office/drawing/2014/main" val="968141968"/>
                    </a:ext>
                  </a:extLst>
                </a:gridCol>
                <a:gridCol w="1100831">
                  <a:extLst>
                    <a:ext uri="{9D8B030D-6E8A-4147-A177-3AD203B41FA5}">
                      <a16:colId xmlns:a16="http://schemas.microsoft.com/office/drawing/2014/main" val="411698573"/>
                    </a:ext>
                  </a:extLst>
                </a:gridCol>
                <a:gridCol w="1065320">
                  <a:extLst>
                    <a:ext uri="{9D8B030D-6E8A-4147-A177-3AD203B41FA5}">
                      <a16:colId xmlns:a16="http://schemas.microsoft.com/office/drawing/2014/main" val="1146058291"/>
                    </a:ext>
                  </a:extLst>
                </a:gridCol>
                <a:gridCol w="1093433">
                  <a:extLst>
                    <a:ext uri="{9D8B030D-6E8A-4147-A177-3AD203B41FA5}">
                      <a16:colId xmlns:a16="http://schemas.microsoft.com/office/drawing/2014/main" val="2053809698"/>
                    </a:ext>
                  </a:extLst>
                </a:gridCol>
              </a:tblGrid>
              <a:tr h="344472">
                <a:tc gridSpan="2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Қазақ тілі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Алгебра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Орыс тілі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Қазақстан тарихы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Таңдау пәні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30871"/>
                  </a:ext>
                </a:extLst>
              </a:tr>
              <a:tr h="24653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94</a:t>
                      </a:r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76</a:t>
                      </a:r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</a:t>
                      </a:r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84</a:t>
                      </a:r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273183"/>
                  </a:ext>
                </a:extLst>
              </a:tr>
              <a:tr h="413746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«А»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«Б»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</a:t>
                      </a:r>
                      <a:r>
                        <a:rPr lang="en-US" sz="2400" dirty="0"/>
                        <a:t> </a:t>
                      </a:r>
                      <a:r>
                        <a:rPr lang="kk-KZ" sz="2400" dirty="0"/>
                        <a:t>«А»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«Б»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</a:t>
                      </a:r>
                      <a:r>
                        <a:rPr lang="en-US" sz="2400" dirty="0"/>
                        <a:t> </a:t>
                      </a:r>
                      <a:r>
                        <a:rPr lang="kk-KZ" sz="2400" dirty="0"/>
                        <a:t>«А»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«Б»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</a:t>
                      </a:r>
                      <a:r>
                        <a:rPr lang="en-US" sz="2400" dirty="0"/>
                        <a:t> </a:t>
                      </a:r>
                      <a:r>
                        <a:rPr lang="kk-KZ" sz="2400" dirty="0"/>
                        <a:t>«А»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«Б»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</a:t>
                      </a:r>
                      <a:r>
                        <a:rPr lang="en-US" sz="2400" dirty="0"/>
                        <a:t> </a:t>
                      </a:r>
                      <a:r>
                        <a:rPr lang="kk-KZ" sz="2400" dirty="0"/>
                        <a:t>«А»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11 «Б»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392204"/>
                  </a:ext>
                </a:extLst>
              </a:tr>
              <a:tr h="2431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88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82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69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88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85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036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400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690</TotalTime>
  <Words>251</Words>
  <Application>Microsoft Office PowerPoint</Application>
  <PresentationFormat>Широкоэкранный</PresentationFormat>
  <Paragraphs>74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29</cp:revision>
  <cp:lastPrinted>2022-06-07T03:55:06Z</cp:lastPrinted>
  <dcterms:created xsi:type="dcterms:W3CDTF">2021-10-29T03:09:26Z</dcterms:created>
  <dcterms:modified xsi:type="dcterms:W3CDTF">2022-06-12T10:42:28Z</dcterms:modified>
</cp:coreProperties>
</file>